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4"/>
    <p:sldMasterId id="2147483686" r:id="rId5"/>
  </p:sldMasterIdLst>
  <p:notesMasterIdLst>
    <p:notesMasterId r:id="rId20"/>
  </p:notesMasterIdLst>
  <p:sldIdLst>
    <p:sldId id="260" r:id="rId6"/>
    <p:sldId id="257" r:id="rId7"/>
    <p:sldId id="269" r:id="rId8"/>
    <p:sldId id="268" r:id="rId9"/>
    <p:sldId id="271" r:id="rId10"/>
    <p:sldId id="272" r:id="rId11"/>
    <p:sldId id="267" r:id="rId12"/>
    <p:sldId id="273" r:id="rId13"/>
    <p:sldId id="274" r:id="rId14"/>
    <p:sldId id="275" r:id="rId15"/>
    <p:sldId id="263" r:id="rId16"/>
    <p:sldId id="264" r:id="rId17"/>
    <p:sldId id="266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3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3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39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7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7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79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68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73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83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3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76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56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1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56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5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85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6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24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21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709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98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88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15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77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62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86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6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02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5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4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9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2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37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465" y="4670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 dirty="0"/>
              <a:t>A Quick and Easy Guide to Hosting React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465" y="37528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Christina Nguyen, Sarah Ramazani, Michael Bloomquist, Travis Lamb</a:t>
            </a:r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BDDD-6D8B-460F-9241-91352C66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"/>
            <a:ext cx="11033760" cy="914400"/>
          </a:xfrm>
        </p:spPr>
        <p:txBody>
          <a:bodyPr>
            <a:normAutofit/>
          </a:bodyPr>
          <a:lstStyle/>
          <a:p>
            <a:r>
              <a:rPr lang="en-US" dirty="0"/>
              <a:t>Pairing S3 with Route 53 and CloudFront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F18B522-6890-41FC-BCB5-07835D66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1683"/>
            <a:ext cx="4983387" cy="3906520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51D801-5444-4AF1-8EF3-475E96379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65" y="1146655"/>
            <a:ext cx="5748918" cy="3961548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5CA890-7230-4C97-B247-68709DEF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749" y="1127197"/>
            <a:ext cx="5845734" cy="45291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AE4A84-410F-4913-A5EF-A11E307D49F7}"/>
              </a:ext>
            </a:extLst>
          </p:cNvPr>
          <p:cNvSpPr txBox="1"/>
          <p:nvPr/>
        </p:nvSpPr>
        <p:spPr>
          <a:xfrm>
            <a:off x="1193165" y="918311"/>
            <a:ext cx="439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back to Route 53’s hosted zones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Switch to wizard view and select simple routing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5DDD0-8C63-43D1-B310-D07744C6F6E4}"/>
              </a:ext>
            </a:extLst>
          </p:cNvPr>
          <p:cNvSpPr txBox="1"/>
          <p:nvPr/>
        </p:nvSpPr>
        <p:spPr>
          <a:xfrm>
            <a:off x="1158240" y="2129150"/>
            <a:ext cx="439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Add an alias to your S3 endpoint you noted earlier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456BFE-F49B-42E3-B4AC-34C48C4DE460}"/>
              </a:ext>
            </a:extLst>
          </p:cNvPr>
          <p:cNvSpPr txBox="1"/>
          <p:nvPr/>
        </p:nvSpPr>
        <p:spPr>
          <a:xfrm>
            <a:off x="1143810" y="2862748"/>
            <a:ext cx="4391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Create a CloudFront distribution using your S3 endpoint as the origin domain name, and your registered domain as an alternate domain name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Select “Redirect HTTP to HTTPS” and get an SSL certificate from Amazon ACM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back to your Route 53 hosted zone, and change your alias to point from S3 to CloudFront</a:t>
            </a:r>
          </a:p>
        </p:txBody>
      </p:sp>
    </p:spTree>
    <p:extLst>
      <p:ext uri="{BB962C8B-B14F-4D97-AF65-F5344CB8AC3E}">
        <p14:creationId xmlns:p14="http://schemas.microsoft.com/office/powerpoint/2010/main" val="20207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Backend Options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609725" y="928821"/>
            <a:ext cx="43910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S3 provides simple, scalable object storage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Infrequent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Glacier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RDS gives us multiple database hosting options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Navigate to 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and create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Note the endpoint for the newly created database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execution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Amazon EC2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AWS Lambda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795DE7-E9A1-486B-94FA-EED9C30DC63E}"/>
              </a:ext>
            </a:extLst>
          </p:cNvPr>
          <p:cNvGrpSpPr/>
          <p:nvPr/>
        </p:nvGrpSpPr>
        <p:grpSpPr>
          <a:xfrm>
            <a:off x="7809015" y="1441977"/>
            <a:ext cx="2590380" cy="3555049"/>
            <a:chOff x="7809015" y="1441977"/>
            <a:chExt cx="2590380" cy="3555049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3E37DB6-FC41-48D2-B9C9-AF64E2C5E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09015" y="1860973"/>
              <a:ext cx="2590380" cy="31360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CEDE96-38B5-42C1-ADB3-4EF49D142E98}"/>
                </a:ext>
              </a:extLst>
            </p:cNvPr>
            <p:cNvSpPr txBox="1"/>
            <p:nvPr/>
          </p:nvSpPr>
          <p:spPr>
            <a:xfrm>
              <a:off x="8476885" y="1441977"/>
              <a:ext cx="125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S3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85C93B-82A5-4F83-8307-C842A5D3CF0F}"/>
              </a:ext>
            </a:extLst>
          </p:cNvPr>
          <p:cNvGrpSpPr/>
          <p:nvPr/>
        </p:nvGrpSpPr>
        <p:grpSpPr>
          <a:xfrm>
            <a:off x="7809015" y="1441977"/>
            <a:ext cx="2590380" cy="3448967"/>
            <a:chOff x="7809015" y="1441977"/>
            <a:chExt cx="2590380" cy="3448967"/>
          </a:xfrm>
        </p:grpSpPr>
        <p:pic>
          <p:nvPicPr>
            <p:cNvPr id="8" name="Picture 7" descr="Chart, pie chart&#10;&#10;Description automatically generated">
              <a:extLst>
                <a:ext uri="{FF2B5EF4-FFF2-40B4-BE49-F238E27FC236}">
                  <a16:creationId xmlns:a16="http://schemas.microsoft.com/office/drawing/2014/main" id="{4C39E1A7-94B8-4145-9309-FACA1C15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9015" y="1967053"/>
              <a:ext cx="2590380" cy="29238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01D1B2-0963-47F2-A6B9-CEBB4E559229}"/>
                </a:ext>
              </a:extLst>
            </p:cNvPr>
            <p:cNvSpPr txBox="1"/>
            <p:nvPr/>
          </p:nvSpPr>
          <p:spPr>
            <a:xfrm>
              <a:off x="8380288" y="1441977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RDS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133F52E-7D28-4906-88E4-42EC39ECE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015" y="1928256"/>
            <a:ext cx="2610214" cy="296268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CB11008-B92C-4257-B58C-4E3D4AE9EC1C}"/>
              </a:ext>
            </a:extLst>
          </p:cNvPr>
          <p:cNvGrpSpPr/>
          <p:nvPr/>
        </p:nvGrpSpPr>
        <p:grpSpPr>
          <a:xfrm>
            <a:off x="6436067" y="1032876"/>
            <a:ext cx="5336274" cy="5041563"/>
            <a:chOff x="6436067" y="1032876"/>
            <a:chExt cx="5336274" cy="50415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8BA1EE-8B3D-4F33-A0D6-5433DBBBD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6067" y="1032876"/>
              <a:ext cx="5336274" cy="29238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D565D27-522F-49FD-B96E-ECAB28E2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36067" y="4054178"/>
              <a:ext cx="5336274" cy="202026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C845CB-A84C-4D75-B62A-25C3BAE16203}"/>
              </a:ext>
            </a:extLst>
          </p:cNvPr>
          <p:cNvGrpSpPr/>
          <p:nvPr/>
        </p:nvGrpSpPr>
        <p:grpSpPr>
          <a:xfrm>
            <a:off x="6305151" y="2393126"/>
            <a:ext cx="5617939" cy="2832225"/>
            <a:chOff x="6305151" y="2393126"/>
            <a:chExt cx="5617939" cy="28322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D8C65C-7AFC-497E-9B4F-ED770A84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04013" y="2767558"/>
              <a:ext cx="4420217" cy="24577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4D4F00-0210-423F-AAA6-49D776D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5151" y="2393126"/>
              <a:ext cx="5617939" cy="20338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990662-03D3-445B-82E1-9E0655683DB7}"/>
              </a:ext>
            </a:extLst>
          </p:cNvPr>
          <p:cNvGrpSpPr/>
          <p:nvPr/>
        </p:nvGrpSpPr>
        <p:grpSpPr>
          <a:xfrm>
            <a:off x="7818930" y="1454467"/>
            <a:ext cx="2590380" cy="3550473"/>
            <a:chOff x="7818930" y="1454467"/>
            <a:chExt cx="2590380" cy="3550473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77532A3A-F28A-4528-8C42-B30135DA5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18930" y="1868887"/>
              <a:ext cx="2590380" cy="313605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B8CDB6-37CF-401C-81EC-8469C4F0F7AC}"/>
                </a:ext>
              </a:extLst>
            </p:cNvPr>
            <p:cNvSpPr txBox="1"/>
            <p:nvPr/>
          </p:nvSpPr>
          <p:spPr>
            <a:xfrm>
              <a:off x="8408638" y="1454467"/>
              <a:ext cx="1410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EC2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687B2B-0DE6-41CF-86D4-D22E44D79A65}"/>
              </a:ext>
            </a:extLst>
          </p:cNvPr>
          <p:cNvGrpSpPr/>
          <p:nvPr/>
        </p:nvGrpSpPr>
        <p:grpSpPr>
          <a:xfrm>
            <a:off x="7823888" y="1451691"/>
            <a:ext cx="2580464" cy="3550200"/>
            <a:chOff x="7823888" y="1451691"/>
            <a:chExt cx="2580464" cy="355020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107018B-5349-4BA7-993A-164F4FF0C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23888" y="1877843"/>
              <a:ext cx="2580464" cy="31240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03F760-B677-4348-8E57-D39CA0FB8F86}"/>
                </a:ext>
              </a:extLst>
            </p:cNvPr>
            <p:cNvSpPr txBox="1"/>
            <p:nvPr/>
          </p:nvSpPr>
          <p:spPr>
            <a:xfrm>
              <a:off x="8206660" y="1451691"/>
              <a:ext cx="1814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Lambda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3593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EC2 and Lambda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609725" y="928821"/>
            <a:ext cx="43910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EC2 is a persistent virtual environment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setup and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suited for constant or high-load processing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 is event-driven code execution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Lightweight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Executes the code you want off the trigger of a specific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Flexible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925B236-F6E2-4D46-96B6-7B6841E6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49" y="1085064"/>
            <a:ext cx="5680671" cy="1260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CAFAD-39F7-4AFF-9CD9-452F2478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9" y="2798956"/>
            <a:ext cx="5680671" cy="835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24A8F-424A-4874-ABBC-5B7E68A06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47" y="3071517"/>
            <a:ext cx="4982075" cy="2701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AC44FA-64A3-41CB-9FB5-2BCE0928D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694" y="3429000"/>
            <a:ext cx="5366779" cy="5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3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Let’s host a React App in four minutes!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365811" y="1281159"/>
            <a:ext cx="439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Spring_TT">
            <a:hlinkClick r:id="" action="ppaction://media"/>
            <a:extLst>
              <a:ext uri="{FF2B5EF4-FFF2-40B4-BE49-F238E27FC236}">
                <a16:creationId xmlns:a16="http://schemas.microsoft.com/office/drawing/2014/main" id="{49745BA8-DBEF-4D3A-BB54-587F454DBA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790" y="934125"/>
            <a:ext cx="9649419" cy="54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39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337236" y="1262109"/>
            <a:ext cx="43910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followed along with the demo at light-speed, you’ve successfully hosted a React App!</a:t>
            </a:r>
          </a:p>
          <a:p>
            <a:br>
              <a:rPr lang="en-US" dirty="0"/>
            </a:br>
            <a:r>
              <a:rPr lang="en-US" dirty="0"/>
              <a:t>There are many other configurations, but for a generic react application, this is a great approach for secure end-to-end transmission of data.</a:t>
            </a:r>
          </a:p>
          <a:p>
            <a:endParaRPr lang="en-US" dirty="0"/>
          </a:p>
          <a:p>
            <a:r>
              <a:rPr lang="en-US" dirty="0"/>
              <a:t>Any time you feel lost, look to the documentation. AWS documentation is extensive and includes resources for most use-cases.</a:t>
            </a:r>
          </a:p>
          <a:p>
            <a:endParaRPr lang="en-US" dirty="0"/>
          </a:p>
          <a:p>
            <a:r>
              <a:rPr lang="en-US" dirty="0"/>
              <a:t>*The total cost of this demo was approx. 50 cents. The total cost including the initial domain </a:t>
            </a:r>
            <a:r>
              <a:rPr lang="en-US"/>
              <a:t>registration was $13.50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A7CCC24-ED04-468B-91BB-186CC155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45" y="1262109"/>
            <a:ext cx="3653865" cy="36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45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466" y="-762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Route 53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609725" y="1257300"/>
            <a:ext cx="43910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Amazon’s DNS service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Register Domain section of Route 53 and choose an available name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out contact information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back to Route 53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DNSSEC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17454C-D26F-4E83-BEB1-674155D7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971" y="2840378"/>
            <a:ext cx="7290702" cy="2441306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F64BF9-70AF-4ADD-883F-D1BBCD7A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2" y="55077"/>
            <a:ext cx="5544572" cy="278530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9DE1ECA-4CE9-4188-88AF-7E1884EB1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23" y="2971655"/>
            <a:ext cx="4706134" cy="3748955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CC763A-CB35-4889-AEA4-6B4B350F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381" y="137390"/>
            <a:ext cx="4601217" cy="6439799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D0732C-8B99-48EF-A2DD-5CEF58867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381" y="2509393"/>
            <a:ext cx="6915881" cy="406779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AE200C5-7A58-47A0-ADDE-54B7A319B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971" y="2616700"/>
            <a:ext cx="7185590" cy="1387657"/>
          </a:xfrm>
          <a:prstGeom prst="rect">
            <a:avLst/>
          </a:prstGeom>
        </p:spPr>
      </p:pic>
      <p:pic>
        <p:nvPicPr>
          <p:cNvPr id="16" name="Picture 1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AC723D7-B330-48CA-8FEF-A2F3C1FF3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4249" y="379981"/>
            <a:ext cx="4158578" cy="5628933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001164-A6A1-4621-9447-424EF2540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9725" y="4543291"/>
            <a:ext cx="10015820" cy="1874508"/>
          </a:xfrm>
          <a:prstGeom prst="rect">
            <a:avLst/>
          </a:prstGeom>
        </p:spPr>
      </p:pic>
      <p:pic>
        <p:nvPicPr>
          <p:cNvPr id="21" name="Picture 20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863DDBB-66A4-4560-9392-22A316EC33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9971" y="2482416"/>
            <a:ext cx="7175685" cy="3007138"/>
          </a:xfrm>
          <a:prstGeom prst="rect">
            <a:avLst/>
          </a:prstGeom>
        </p:spPr>
      </p:pic>
      <p:pic>
        <p:nvPicPr>
          <p:cNvPr id="23" name="Picture 2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8D077C-759E-4BA6-BDE7-2AF6CDBE23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7400" y="733721"/>
            <a:ext cx="6088256" cy="5247136"/>
          </a:xfrm>
          <a:prstGeom prst="rect">
            <a:avLst/>
          </a:prstGeom>
        </p:spPr>
      </p:pic>
      <p:pic>
        <p:nvPicPr>
          <p:cNvPr id="25" name="Picture 2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705C89B-AABA-41A0-82C3-F51D0A1542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579" y="4550908"/>
            <a:ext cx="10945345" cy="1577310"/>
          </a:xfrm>
          <a:prstGeom prst="rect">
            <a:avLst/>
          </a:prstGeom>
        </p:spPr>
      </p:pic>
      <p:pic>
        <p:nvPicPr>
          <p:cNvPr id="27" name="Picture 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B7383F8-B44E-4A47-9F66-D61D6DDB96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863" y="4529057"/>
            <a:ext cx="11011730" cy="2135608"/>
          </a:xfrm>
          <a:prstGeom prst="rect">
            <a:avLst/>
          </a:prstGeom>
        </p:spPr>
      </p:pic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BCF4E8-7170-48FD-A0C8-4FA5A9A444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440" y="436494"/>
            <a:ext cx="3627551" cy="5857167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500948-6B3E-41EE-8250-EEC75E1338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1863" y="4605543"/>
            <a:ext cx="11011730" cy="2041858"/>
          </a:xfrm>
          <a:prstGeom prst="rect">
            <a:avLst/>
          </a:prstGeom>
        </p:spPr>
      </p:pic>
      <p:pic>
        <p:nvPicPr>
          <p:cNvPr id="35" name="Picture 3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F8F5C6-FE73-4F36-8254-E2C2FDCD59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57947" y="2436255"/>
            <a:ext cx="6910882" cy="414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8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BDDD-6D8B-460F-9241-91352C66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"/>
            <a:ext cx="11033760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E69844-0365-4E14-827D-4EDE03534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407" y="3213368"/>
            <a:ext cx="6058995" cy="2114845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0602CF-050C-4310-823D-F74B839C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955" y="3240422"/>
            <a:ext cx="7935310" cy="208779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59255D6-5405-4EFE-906E-2791FE770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955" y="1583267"/>
            <a:ext cx="7935310" cy="4393424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BCF29F-85D0-413E-A4E0-702519FE0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647" y="6064469"/>
            <a:ext cx="5409019" cy="717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982FB-7BA5-46BC-9348-6A13C177F178}"/>
              </a:ext>
            </a:extLst>
          </p:cNvPr>
          <p:cNvSpPr txBox="1"/>
          <p:nvPr/>
        </p:nvSpPr>
        <p:spPr>
          <a:xfrm>
            <a:off x="1189770" y="1748544"/>
            <a:ext cx="3005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78F6F-E2A8-4BA2-ACBA-A610A54A0C94}"/>
              </a:ext>
            </a:extLst>
          </p:cNvPr>
          <p:cNvSpPr txBox="1"/>
          <p:nvPr/>
        </p:nvSpPr>
        <p:spPr>
          <a:xfrm>
            <a:off x="1221303" y="963022"/>
            <a:ext cx="4937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897538-1FB1-4B9F-B3B5-4B2CEAEA3F73}"/>
              </a:ext>
            </a:extLst>
          </p:cNvPr>
          <p:cNvSpPr txBox="1"/>
          <p:nvPr/>
        </p:nvSpPr>
        <p:spPr>
          <a:xfrm>
            <a:off x="1191228" y="2447576"/>
            <a:ext cx="292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</a:p>
        </p:txBody>
      </p:sp>
    </p:spTree>
    <p:extLst>
      <p:ext uri="{BB962C8B-B14F-4D97-AF65-F5344CB8AC3E}">
        <p14:creationId xmlns:p14="http://schemas.microsoft.com/office/powerpoint/2010/main" val="34259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06" y="-45719"/>
            <a:ext cx="9064974" cy="1249680"/>
          </a:xfrm>
        </p:spPr>
        <p:txBody>
          <a:bodyPr>
            <a:normAutofit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77A77B-27FB-4617-B4B8-227341E0B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199" y="2281447"/>
            <a:ext cx="6593841" cy="1432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8AE000-050C-424B-9C6D-02CF09119EB0}"/>
              </a:ext>
            </a:extLst>
          </p:cNvPr>
          <p:cNvSpPr txBox="1"/>
          <p:nvPr/>
        </p:nvSpPr>
        <p:spPr>
          <a:xfrm>
            <a:off x="1282262" y="1257300"/>
            <a:ext cx="4000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D39295-E2AF-425C-BF7B-4ED558AB6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99" y="1392273"/>
            <a:ext cx="6714360" cy="49505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3D54D6-8314-4D30-8CF8-B3BB9D7B8E76}"/>
              </a:ext>
            </a:extLst>
          </p:cNvPr>
          <p:cNvSpPr txBox="1"/>
          <p:nvPr/>
        </p:nvSpPr>
        <p:spPr>
          <a:xfrm>
            <a:off x="1285251" y="3425854"/>
            <a:ext cx="378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Enable static website hosting and keep note of new website endpoint</a:t>
            </a:r>
          </a:p>
        </p:txBody>
      </p:sp>
    </p:spTree>
    <p:extLst>
      <p:ext uri="{BB962C8B-B14F-4D97-AF65-F5344CB8AC3E}">
        <p14:creationId xmlns:p14="http://schemas.microsoft.com/office/powerpoint/2010/main" val="314648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06" y="-45719"/>
            <a:ext cx="9064974" cy="1249680"/>
          </a:xfrm>
        </p:spPr>
        <p:txBody>
          <a:bodyPr>
            <a:normAutofit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016B7-A090-41C1-A9A8-97398FC3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260" y="2586385"/>
            <a:ext cx="6096000" cy="1635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3BF1FD-27C9-4C73-87F0-F0889426D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80" y="4752392"/>
            <a:ext cx="6096000" cy="524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E20B6CE-5AA0-4B8C-8399-A9BE7A01A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840" y="4752392"/>
            <a:ext cx="6720840" cy="9645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BD68F-1BE2-4D28-AED4-A63CEAB3444B}"/>
              </a:ext>
            </a:extLst>
          </p:cNvPr>
          <p:cNvSpPr txBox="1"/>
          <p:nvPr/>
        </p:nvSpPr>
        <p:spPr>
          <a:xfrm>
            <a:off x="1193164" y="1082508"/>
            <a:ext cx="4391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Enable static website hosting and keep note of new website endpoint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8E4CCD-7A85-4C97-AD92-53BA676870CE}"/>
              </a:ext>
            </a:extLst>
          </p:cNvPr>
          <p:cNvSpPr txBox="1"/>
          <p:nvPr/>
        </p:nvSpPr>
        <p:spPr>
          <a:xfrm>
            <a:off x="1193163" y="4048425"/>
            <a:ext cx="439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Build your React project and upload the build folder</a:t>
            </a:r>
          </a:p>
        </p:txBody>
      </p:sp>
    </p:spTree>
    <p:extLst>
      <p:ext uri="{BB962C8B-B14F-4D97-AF65-F5344CB8AC3E}">
        <p14:creationId xmlns:p14="http://schemas.microsoft.com/office/powerpoint/2010/main" val="40043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06" y="-213359"/>
            <a:ext cx="9064974" cy="1249680"/>
          </a:xfrm>
        </p:spPr>
        <p:txBody>
          <a:bodyPr>
            <a:normAutofit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889B7D-0F1E-4843-A618-9831B92D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868" y="990023"/>
            <a:ext cx="5621131" cy="1721671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4DEE64-3449-4240-9F7C-C20108B7A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344" y="943496"/>
            <a:ext cx="6102177" cy="2529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CE8179-529A-4B44-9BF9-3241AC3A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268" y="3807139"/>
            <a:ext cx="3801005" cy="314369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860952E-9126-489E-8BFD-983B91CB2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998" y="884955"/>
            <a:ext cx="6364523" cy="3458810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139884-5EA0-44A1-A2A5-9C15DEAB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910" y="810359"/>
            <a:ext cx="6557611" cy="3835213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43A260-7B3E-44A6-98FA-53538DFC8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036" y="4979375"/>
            <a:ext cx="3460025" cy="649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DB202E-40F7-4789-A3D4-E9878BAF3A19}"/>
              </a:ext>
            </a:extLst>
          </p:cNvPr>
          <p:cNvSpPr txBox="1"/>
          <p:nvPr/>
        </p:nvSpPr>
        <p:spPr>
          <a:xfrm>
            <a:off x="1351281" y="739140"/>
            <a:ext cx="3951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Enable static website hosting and keep note of new website endpoint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Build your React project and upload the build folder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88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06" y="-45719"/>
            <a:ext cx="9064974" cy="1249680"/>
          </a:xfrm>
        </p:spPr>
        <p:txBody>
          <a:bodyPr>
            <a:normAutofit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11701-60AB-47D7-87AE-EE92054F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735" y="1657315"/>
            <a:ext cx="4836335" cy="581388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B0064F-594B-488A-8D1E-27E40941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35" y="1426088"/>
            <a:ext cx="5130625" cy="2977746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BEFF17-D48B-4301-92D7-29504B432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670" y="1203961"/>
            <a:ext cx="6264690" cy="3970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78CBD-A4A3-4F53-B385-5A9D62E0E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229" y="5431912"/>
            <a:ext cx="6737131" cy="9795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65768F-E0F4-4524-BB75-7AAF4FA8E8CE}"/>
              </a:ext>
            </a:extLst>
          </p:cNvPr>
          <p:cNvSpPr txBox="1"/>
          <p:nvPr/>
        </p:nvSpPr>
        <p:spPr>
          <a:xfrm>
            <a:off x="1204137" y="1117511"/>
            <a:ext cx="3951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Enable static website hosting and keep note of new website endpoint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Build your React project and upload the build folder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57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06" y="-182879"/>
            <a:ext cx="9064974" cy="1249680"/>
          </a:xfrm>
        </p:spPr>
        <p:txBody>
          <a:bodyPr>
            <a:normAutofit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7EAFB3-89B9-4DDF-A529-E7A62982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1150103"/>
            <a:ext cx="4470400" cy="3106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F4FD3-5425-4F0D-A96A-08BFB756A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795" y="1017010"/>
            <a:ext cx="6234347" cy="3329443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7D6664-443E-4378-80A2-DE5ECEB6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795" y="1017010"/>
            <a:ext cx="6234347" cy="3329443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29E25F-1FB5-4354-8C67-59CAAD166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809" y="891666"/>
            <a:ext cx="6541333" cy="4816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C1AF3A-A5AB-4203-AB6C-04EB077DE54E}"/>
              </a:ext>
            </a:extLst>
          </p:cNvPr>
          <p:cNvSpPr txBox="1"/>
          <p:nvPr/>
        </p:nvSpPr>
        <p:spPr>
          <a:xfrm>
            <a:off x="1142365" y="932180"/>
            <a:ext cx="37581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Enable static website hosting and keep note of new website endpoint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Build your React project and upload the build folder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Attach JSON policy to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5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BDDD-6D8B-460F-9241-91352C66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"/>
            <a:ext cx="11033760" cy="914400"/>
          </a:xfrm>
        </p:spPr>
        <p:txBody>
          <a:bodyPr>
            <a:normAutofit/>
          </a:bodyPr>
          <a:lstStyle/>
          <a:p>
            <a:r>
              <a:rPr lang="en-US" dirty="0"/>
              <a:t>Pairing S3 with Route 53 and CloudFront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86310B3-8BF5-4BD2-87E1-8703AB54B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20" y="2403599"/>
            <a:ext cx="5472522" cy="1153182"/>
          </a:xfrm>
          <a:prstGeom prst="rect">
            <a:avLst/>
          </a:prstGeom>
        </p:spPr>
      </p:pic>
      <p:pic>
        <p:nvPicPr>
          <p:cNvPr id="12" name="Picture 1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27E9CE1-B56D-496E-8CEB-23E1043D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3867807"/>
            <a:ext cx="1204135" cy="16163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48D753-658A-41CC-8A12-5A777D564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693" y="3867807"/>
            <a:ext cx="8021987" cy="1637480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50E098-4B23-49B9-8DCD-E4C78CBA5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692" y="2114795"/>
            <a:ext cx="8021987" cy="4103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2C773F-AADF-4576-AF6E-06A34C3AF98F}"/>
              </a:ext>
            </a:extLst>
          </p:cNvPr>
          <p:cNvSpPr txBox="1"/>
          <p:nvPr/>
        </p:nvSpPr>
        <p:spPr>
          <a:xfrm>
            <a:off x="1416685" y="928821"/>
            <a:ext cx="439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back to Route 53’s hosted zones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57CE4-105E-47B2-9616-371DBE677BC8}"/>
              </a:ext>
            </a:extLst>
          </p:cNvPr>
          <p:cNvSpPr txBox="1"/>
          <p:nvPr/>
        </p:nvSpPr>
        <p:spPr>
          <a:xfrm>
            <a:off x="1424305" y="1564641"/>
            <a:ext cx="439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Switch to wizard view and select simple routing</a:t>
            </a:r>
          </a:p>
        </p:txBody>
      </p:sp>
    </p:spTree>
    <p:extLst>
      <p:ext uri="{BB962C8B-B14F-4D97-AF65-F5344CB8AC3E}">
        <p14:creationId xmlns:p14="http://schemas.microsoft.com/office/powerpoint/2010/main" val="414084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1_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341</TotalTime>
  <Words>673</Words>
  <Application>Microsoft Office PowerPoint</Application>
  <PresentationFormat>Widescreen</PresentationFormat>
  <Paragraphs>85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Parallax</vt:lpstr>
      <vt:lpstr>1_Parallax</vt:lpstr>
      <vt:lpstr>A Quick and Easy Guide to Hosting React on AWS</vt:lpstr>
      <vt:lpstr>Route 53</vt:lpstr>
      <vt:lpstr>S3 (Simple Storage Service)</vt:lpstr>
      <vt:lpstr>S3 (Simple Storage Service)</vt:lpstr>
      <vt:lpstr>S3 (Simple Storage Service)</vt:lpstr>
      <vt:lpstr>S3 (Simple Storage Service)</vt:lpstr>
      <vt:lpstr>S3 (Simple Storage Service)</vt:lpstr>
      <vt:lpstr>S3 (Simple Storage Service)</vt:lpstr>
      <vt:lpstr>Pairing S3 with Route 53 and CloudFront</vt:lpstr>
      <vt:lpstr>Pairing S3 with Route 53 and CloudFront</vt:lpstr>
      <vt:lpstr>Backend Options</vt:lpstr>
      <vt:lpstr>EC2 and Lambda</vt:lpstr>
      <vt:lpstr>Let’s host a React App in four minutes!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Quick and Easy Guide to Hosting React on AWS</dc:title>
  <dc:creator>Michael Bloomquist</dc:creator>
  <cp:lastModifiedBy>Sarah Ramazani</cp:lastModifiedBy>
  <cp:revision>26</cp:revision>
  <dcterms:created xsi:type="dcterms:W3CDTF">2021-05-18T15:07:44Z</dcterms:created>
  <dcterms:modified xsi:type="dcterms:W3CDTF">2021-05-19T02:17:42Z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